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67" r:id="rId13"/>
    <p:sldId id="268" r:id="rId14"/>
  </p:sldIdLst>
  <p:sldSz cx="12192000" cy="6858000"/>
  <p:notesSz cx="6858000" cy="9144000"/>
  <p:embeddedFontLst>
    <p:embeddedFont>
      <p:font typeface="YouYuan" panose="02020500000000000000" charset="-122"/>
      <p:regular r:id="rId15"/>
    </p:embeddedFont>
    <p:embeddedFont>
      <p:font typeface="Yu Gothic UI Semibold" panose="020B0700000000000000" pitchFamily="34" charset="-128"/>
      <p:bold r:id="rId16"/>
    </p:embeddedFont>
    <p:embeddedFont>
      <p:font typeface="微軟正黑體" panose="020B0604030504040204" pitchFamily="34" charset="-120"/>
      <p:regular r:id="rId17"/>
      <p:bold r:id="rId18"/>
    </p:embeddedFont>
    <p:embeddedFont>
      <p:font typeface="標楷體" panose="03000509000000000000" pitchFamily="65" charset="-120"/>
      <p:regular r:id="rId19"/>
    </p:embeddedFont>
    <p:embeddedFont>
      <p:font typeface="Algerian" panose="04020705040A02060702" pitchFamily="82" charset="0"/>
      <p:regular r:id="rId20"/>
    </p:embeddedFont>
    <p:embeddedFont>
      <p:font typeface="Franklin Gothic Book" panose="020B0503020102020204" pitchFamily="34" charset="0"/>
      <p:regular r:id="rId21"/>
      <p:italic r:id="rId22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6" autoAdjust="0"/>
    <p:restoredTop sz="94660"/>
  </p:normalViewPr>
  <p:slideViewPr>
    <p:cSldViewPr snapToGrid="0">
      <p:cViewPr varScale="1">
        <p:scale>
          <a:sx n="86" d="100"/>
          <a:sy n="86" d="100"/>
        </p:scale>
        <p:origin x="5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4.fntdata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font" Target="fonts/font7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3.fntdata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20" Type="http://schemas.openxmlformats.org/officeDocument/2006/relationships/font" Target="fonts/font6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8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E473093-7C07-4C0A-9A45-75CA22566E6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>
                <a:latin typeface="YouYuan" panose="02010509060101010101" pitchFamily="49" charset="-122"/>
                <a:ea typeface="YouYuan" panose="02010509060101010101" pitchFamily="49" charset="-122"/>
              </a:rPr>
              <a:t>情緒表達</a:t>
            </a:r>
            <a:br>
              <a:rPr lang="en-US" altLang="zh-TW" dirty="0"/>
            </a:br>
            <a:r>
              <a:rPr lang="zh-TW" altLang="zh-TW" sz="5400" cap="none" dirty="0">
                <a:solidFill>
                  <a:srgbClr val="212121"/>
                </a:solidFill>
                <a:latin typeface="Arial Unicode MS"/>
                <a:ea typeface="inherit"/>
              </a:rPr>
              <a:t>Expression of emotions</a:t>
            </a:r>
            <a:r>
              <a:rPr lang="zh-TW" altLang="zh-TW" sz="5400" cap="none" dirty="0">
                <a:solidFill>
                  <a:schemeClr val="tx1"/>
                </a:solidFill>
              </a:rPr>
              <a:t> </a:t>
            </a:r>
            <a:endParaRPr lang="zh-TW" altLang="en-US" sz="5400" dirty="0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955401BC-87C0-4DE2-BD33-10CB51838A0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dirty="0">
                <a:latin typeface="YouYuan" panose="02010509060101010101" pitchFamily="49" charset="-122"/>
                <a:ea typeface="YouYuan" panose="02010509060101010101" pitchFamily="49" charset="-122"/>
              </a:rPr>
              <a:t>幹部</a:t>
            </a:r>
            <a:r>
              <a:rPr lang="en-US" altLang="zh-TW" dirty="0">
                <a:latin typeface="YouYuan" panose="02010509060101010101" pitchFamily="49" charset="-122"/>
                <a:ea typeface="YouYuan" panose="02010509060101010101" pitchFamily="49" charset="-122"/>
              </a:rPr>
              <a:t>:</a:t>
            </a:r>
            <a:r>
              <a:rPr lang="zh-TW" altLang="en-US" dirty="0">
                <a:latin typeface="YouYuan" panose="02010509060101010101" pitchFamily="49" charset="-122"/>
                <a:ea typeface="YouYuan" panose="02010509060101010101" pitchFamily="49" charset="-122"/>
              </a:rPr>
              <a:t>許友瀞</a:t>
            </a:r>
            <a:endParaRPr lang="en-US" altLang="zh-TW" dirty="0">
              <a:latin typeface="YouYuan" panose="02010509060101010101" pitchFamily="49" charset="-122"/>
              <a:ea typeface="YouYuan" panose="02010509060101010101" pitchFamily="49" charset="-122"/>
            </a:endParaRPr>
          </a:p>
          <a:p>
            <a:r>
              <a:rPr lang="zh-TW" altLang="en-US" dirty="0">
                <a:latin typeface="YouYuan" panose="02010509060101010101" pitchFamily="49" charset="-122"/>
                <a:ea typeface="YouYuan" panose="02010509060101010101" pitchFamily="49" charset="-122"/>
              </a:rPr>
              <a:t>幹部</a:t>
            </a:r>
            <a:r>
              <a:rPr lang="en-US" altLang="zh-TW" dirty="0">
                <a:latin typeface="YouYuan" panose="02010509060101010101" pitchFamily="49" charset="-122"/>
                <a:ea typeface="YouYuan" panose="02010509060101010101" pitchFamily="49" charset="-122"/>
              </a:rPr>
              <a:t>:</a:t>
            </a:r>
            <a:r>
              <a:rPr lang="zh-TW" altLang="en-US" dirty="0">
                <a:latin typeface="YouYuan" panose="02010509060101010101" pitchFamily="49" charset="-122"/>
                <a:ea typeface="YouYuan" panose="02010509060101010101" pitchFamily="49" charset="-122"/>
              </a:rPr>
              <a:t>陳翊熏</a:t>
            </a:r>
          </a:p>
        </p:txBody>
      </p:sp>
    </p:spTree>
    <p:extLst>
      <p:ext uri="{BB962C8B-B14F-4D97-AF65-F5344CB8AC3E}">
        <p14:creationId xmlns:p14="http://schemas.microsoft.com/office/powerpoint/2010/main" val="16836866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75FB870-645F-44EC-9DF9-836C4ED67E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9600" dirty="0"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驚訝 </a:t>
            </a:r>
            <a:r>
              <a:rPr lang="en-US" altLang="zh-TW" sz="9600" dirty="0"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SHOCKED</a:t>
            </a:r>
            <a:endParaRPr lang="zh-TW" altLang="en-US" sz="9600" dirty="0">
              <a:latin typeface="Yu Gothic UI Semibold" panose="020B0700000000000000" pitchFamily="34" charset="-128"/>
              <a:ea typeface="Yu Gothic UI Semibold" panose="020B0700000000000000" pitchFamily="34" charset="-128"/>
            </a:endParaRPr>
          </a:p>
        </p:txBody>
      </p:sp>
      <p:pic>
        <p:nvPicPr>
          <p:cNvPr id="5" name="內容版面配置區 4">
            <a:extLst>
              <a:ext uri="{FF2B5EF4-FFF2-40B4-BE49-F238E27FC236}">
                <a16:creationId xmlns:a16="http://schemas.microsoft.com/office/drawing/2014/main" id="{AC92C521-D2C4-46A8-AED1-056E62499A8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26775" y="2644140"/>
            <a:ext cx="4680000" cy="4047567"/>
          </a:xfrm>
        </p:spPr>
      </p:pic>
    </p:spTree>
    <p:extLst>
      <p:ext uri="{BB962C8B-B14F-4D97-AF65-F5344CB8AC3E}">
        <p14:creationId xmlns:p14="http://schemas.microsoft.com/office/powerpoint/2010/main" val="3118843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A50579E-F434-4B35-8A49-8F161368C3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9600" dirty="0"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懷疑 </a:t>
            </a:r>
            <a:r>
              <a:rPr lang="en-US" altLang="zh-TW" sz="9600" dirty="0"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SKEPTICAL</a:t>
            </a:r>
            <a:endParaRPr lang="zh-TW" altLang="en-US" sz="9600" dirty="0">
              <a:latin typeface="Yu Gothic UI Semibold" panose="020B0700000000000000" pitchFamily="34" charset="-128"/>
              <a:ea typeface="Yu Gothic UI Semibold" panose="020B0700000000000000" pitchFamily="34" charset="-128"/>
            </a:endParaRPr>
          </a:p>
        </p:txBody>
      </p:sp>
      <p:pic>
        <p:nvPicPr>
          <p:cNvPr id="5" name="內容版面配置區 4">
            <a:extLst>
              <a:ext uri="{FF2B5EF4-FFF2-40B4-BE49-F238E27FC236}">
                <a16:creationId xmlns:a16="http://schemas.microsoft.com/office/drawing/2014/main" id="{E9508697-9044-4606-9486-23CE05C3826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63351" y="2546604"/>
            <a:ext cx="4680000" cy="4047567"/>
          </a:xfrm>
        </p:spPr>
      </p:pic>
    </p:spTree>
    <p:extLst>
      <p:ext uri="{BB962C8B-B14F-4D97-AF65-F5344CB8AC3E}">
        <p14:creationId xmlns:p14="http://schemas.microsoft.com/office/powerpoint/2010/main" val="21738499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4584985-D510-4C93-8B4B-A4B1297672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zh-TW" dirty="0">
                <a:latin typeface="+mn-ea"/>
                <a:ea typeface="+mn-ea"/>
              </a:rPr>
              <a:t>《</a:t>
            </a:r>
            <a:r>
              <a:rPr lang="zh-TW" altLang="en-US" dirty="0">
                <a:latin typeface="+mn-ea"/>
                <a:ea typeface="+mn-ea"/>
              </a:rPr>
              <a:t>遊戲時間</a:t>
            </a:r>
            <a:r>
              <a:rPr lang="en-US" altLang="zh-TW" dirty="0">
                <a:latin typeface="+mn-ea"/>
                <a:ea typeface="+mn-ea"/>
              </a:rPr>
              <a:t>》</a:t>
            </a:r>
            <a:br>
              <a:rPr lang="en-US" altLang="zh-TW" dirty="0">
                <a:latin typeface="+mn-ea"/>
                <a:ea typeface="+mn-ea"/>
              </a:rPr>
            </a:br>
            <a:r>
              <a:rPr lang="en-US" altLang="zh-TW" dirty="0">
                <a:latin typeface="Algerian" panose="04020705040A02060702" pitchFamily="82" charset="0"/>
                <a:ea typeface="新細明體" panose="02020500000000000000" pitchFamily="18" charset="-120"/>
              </a:rPr>
              <a:t>Round one</a:t>
            </a:r>
            <a:endParaRPr lang="zh-TW" altLang="en-US" dirty="0">
              <a:latin typeface="Algerian" panose="04020705040A02060702" pitchFamily="82" charset="0"/>
            </a:endParaRP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1E5A192F-F205-4D99-8D89-7CB3BBFBC712}"/>
              </a:ext>
            </a:extLst>
          </p:cNvPr>
          <p:cNvSpPr txBox="1"/>
          <p:nvPr/>
        </p:nvSpPr>
        <p:spPr>
          <a:xfrm>
            <a:off x="1917576" y="2482419"/>
            <a:ext cx="9055224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n"/>
            </a:pPr>
            <a:r>
              <a:rPr lang="zh-TW" altLang="en-US" sz="2800" dirty="0">
                <a:latin typeface="+mn-ea"/>
              </a:rPr>
              <a:t>將全部的人分為五組，每組會拿到一張紙條，上台後每個人會再抽到不一樣情緒來唸那個句子，希望大家可以使盡全力的表演喔</a:t>
            </a:r>
            <a:r>
              <a:rPr lang="en-US" altLang="zh-TW" sz="2800" dirty="0">
                <a:latin typeface="+mn-ea"/>
              </a:rPr>
              <a:t>!</a:t>
            </a:r>
          </a:p>
          <a:p>
            <a:pPr marL="285750" indent="-285750">
              <a:buFont typeface="Wingdings" panose="05000000000000000000" pitchFamily="2" charset="2"/>
              <a:buChar char="n"/>
            </a:pPr>
            <a:r>
              <a:rPr lang="en-US" altLang="zh-TW" sz="2800" dirty="0"/>
              <a:t>Divide all the people into five groups. Each group will get a piece of paper. Then everyone will draw different emotions to read the sentence. Hope you guys can make the best performance</a:t>
            </a:r>
            <a:r>
              <a:rPr lang="zh-TW" altLang="en-US" sz="2800" dirty="0"/>
              <a:t>！</a:t>
            </a:r>
            <a:endParaRPr lang="en-US" altLang="zh-TW" sz="2800" dirty="0">
              <a:latin typeface="+mn-ea"/>
            </a:endParaRPr>
          </a:p>
          <a:p>
            <a:pPr marL="285750" indent="-285750">
              <a:buFont typeface="Wingdings" panose="05000000000000000000" pitchFamily="2" charset="2"/>
              <a:buChar char="n"/>
            </a:pPr>
            <a:endParaRPr lang="en-US" altLang="zh-TW" dirty="0">
              <a:latin typeface="+mn-ea"/>
            </a:endParaRPr>
          </a:p>
          <a:p>
            <a:endParaRPr lang="en-US" altLang="zh-TW" dirty="0"/>
          </a:p>
          <a:p>
            <a:pPr marL="285750" indent="-285750">
              <a:buFont typeface="Wingdings" panose="05000000000000000000" pitchFamily="2" charset="2"/>
              <a:buChar char="n"/>
            </a:pPr>
            <a:endParaRPr lang="en-US" altLang="zh-TW" dirty="0"/>
          </a:p>
          <a:p>
            <a:pPr marL="285750" indent="-285750">
              <a:buFont typeface="Wingdings" panose="05000000000000000000" pitchFamily="2" charset="2"/>
              <a:buChar char="n"/>
            </a:pPr>
            <a:endParaRPr lang="en-US" altLang="zh-TW" dirty="0"/>
          </a:p>
          <a:p>
            <a:pPr marL="285750" indent="-285750">
              <a:buFont typeface="Wingdings" panose="05000000000000000000" pitchFamily="2" charset="2"/>
              <a:buChar char="n"/>
            </a:pPr>
            <a:endParaRPr lang="en-US" altLang="zh-TW" dirty="0"/>
          </a:p>
          <a:p>
            <a:pPr marL="285750" indent="-285750">
              <a:buFont typeface="Wingdings" panose="05000000000000000000" pitchFamily="2" charset="2"/>
              <a:buChar char="n"/>
            </a:pPr>
            <a:endParaRPr lang="en-US" altLang="zh-TW" dirty="0"/>
          </a:p>
          <a:p>
            <a:pPr marL="285750" indent="-285750">
              <a:buFont typeface="Wingdings" panose="05000000000000000000" pitchFamily="2" charset="2"/>
              <a:buChar char="n"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137944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37323B2-57F8-4ECA-B2EE-3C03792F3F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dirty="0">
                <a:latin typeface="+mn-ea"/>
                <a:ea typeface="+mn-ea"/>
              </a:rPr>
              <a:t>《</a:t>
            </a:r>
            <a:r>
              <a:rPr lang="zh-TW" altLang="en-US" dirty="0">
                <a:latin typeface="+mn-ea"/>
                <a:ea typeface="+mn-ea"/>
              </a:rPr>
              <a:t>遊戲時間</a:t>
            </a:r>
            <a:r>
              <a:rPr lang="en-US" altLang="zh-TW" dirty="0">
                <a:latin typeface="+mn-ea"/>
                <a:ea typeface="+mn-ea"/>
              </a:rPr>
              <a:t>》</a:t>
            </a:r>
            <a:b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dirty="0">
                <a:latin typeface="Algerian" panose="04020705040A02060702" pitchFamily="82" charset="0"/>
              </a:rPr>
              <a:t>Round two</a:t>
            </a:r>
            <a:endParaRPr lang="zh-TW" altLang="en-US" dirty="0">
              <a:latin typeface="Algerian" panose="04020705040A02060702" pitchFamily="82" charset="0"/>
            </a:endParaRP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019844D2-D2CD-4AC7-8E65-A32DA687CA29}"/>
              </a:ext>
            </a:extLst>
          </p:cNvPr>
          <p:cNvSpPr txBox="1"/>
          <p:nvPr/>
        </p:nvSpPr>
        <p:spPr>
          <a:xfrm>
            <a:off x="2086252" y="2325950"/>
            <a:ext cx="8327255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n"/>
            </a:pPr>
            <a:r>
              <a:rPr lang="zh-TW" altLang="en-US" sz="2800" dirty="0">
                <a:latin typeface="+mn-ea"/>
              </a:rPr>
              <a:t>整組一起上台，桌上有五杯飲料，其中一杯與其他杯的口味不同，每人選一杯喝，並聽指令做出喝到</a:t>
            </a:r>
            <a:r>
              <a:rPr lang="en-US" altLang="zh-TW" sz="2800" dirty="0">
                <a:latin typeface="+mn-ea"/>
              </a:rPr>
              <a:t>XX</a:t>
            </a:r>
            <a:r>
              <a:rPr lang="zh-TW" altLang="en-US" sz="2800" dirty="0">
                <a:latin typeface="+mn-ea"/>
              </a:rPr>
              <a:t>的表情，最後由台下各組猜出誰喝到的不一樣。</a:t>
            </a:r>
            <a:endParaRPr lang="en-US" altLang="zh-TW" sz="2800" dirty="0">
              <a:latin typeface="+mn-ea"/>
            </a:endParaRPr>
          </a:p>
          <a:p>
            <a:pPr marL="285750" indent="-285750">
              <a:buFont typeface="Wingdings" panose="05000000000000000000" pitchFamily="2" charset="2"/>
              <a:buChar char="n"/>
            </a:pPr>
            <a:r>
              <a:rPr lang="en-US" altLang="zh-TW" sz="2800" dirty="0">
                <a:latin typeface="+mn-ea"/>
              </a:rPr>
              <a:t> The whole group took the stage together. There were five drinks on the table. One cup was different from the other cups. Each person chose a cup to drink and listened to instructions to make a facial expression. Finally, each group under the table guessed who was drinking different.</a:t>
            </a:r>
            <a:endParaRPr lang="zh-TW" altLang="en-US" sz="28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7002089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D3640E9-0063-4A6F-B94A-726FC8A789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9820" y="921470"/>
            <a:ext cx="9601199" cy="935610"/>
          </a:xfrm>
        </p:spPr>
        <p:txBody>
          <a:bodyPr>
            <a:normAutofit fontScale="90000"/>
          </a:bodyPr>
          <a:lstStyle/>
          <a:p>
            <a:pPr algn="ctr"/>
            <a:r>
              <a:rPr lang="zh-TW" altLang="en-US" dirty="0">
                <a:latin typeface="YouYuan" panose="02010509060101010101" pitchFamily="49" charset="-122"/>
                <a:ea typeface="YouYuan" panose="02010509060101010101" pitchFamily="49" charset="-122"/>
              </a:rPr>
              <a:t>情緒表達是什麼</a:t>
            </a:r>
            <a:r>
              <a:rPr lang="en-US" altLang="zh-TW" dirty="0">
                <a:latin typeface="YouYuan" panose="02010509060101010101" pitchFamily="49" charset="-122"/>
                <a:ea typeface="YouYuan" panose="02010509060101010101" pitchFamily="49" charset="-122"/>
              </a:rPr>
              <a:t>?</a:t>
            </a:r>
            <a:br>
              <a:rPr lang="en-US" altLang="zh-TW" dirty="0"/>
            </a:br>
            <a:r>
              <a:rPr lang="en-US" altLang="zh-TW" dirty="0">
                <a:solidFill>
                  <a:srgbClr val="212121"/>
                </a:solidFill>
                <a:latin typeface="Arial Unicode MS"/>
              </a:rPr>
              <a:t>What is the “e</a:t>
            </a:r>
            <a:r>
              <a:rPr lang="zh-TW" altLang="zh-TW" dirty="0">
                <a:solidFill>
                  <a:srgbClr val="212121"/>
                </a:solidFill>
                <a:latin typeface="Arial Unicode MS"/>
                <a:ea typeface="inherit"/>
              </a:rPr>
              <a:t>xpression of emotions</a:t>
            </a:r>
            <a:r>
              <a:rPr lang="en-US" altLang="zh-TW" dirty="0">
                <a:solidFill>
                  <a:srgbClr val="212121"/>
                </a:solidFill>
                <a:latin typeface="Arial Unicode MS"/>
                <a:ea typeface="inherit"/>
              </a:rPr>
              <a:t>”</a:t>
            </a:r>
            <a:r>
              <a:rPr lang="zh-TW" altLang="zh-TW" sz="1200" dirty="0">
                <a:solidFill>
                  <a:schemeClr val="tx1"/>
                </a:solidFill>
              </a:rPr>
              <a:t> </a:t>
            </a:r>
            <a:br>
              <a:rPr lang="zh-TW" altLang="zh-TW" sz="3600" dirty="0">
                <a:solidFill>
                  <a:schemeClr val="tx1"/>
                </a:solidFill>
                <a:latin typeface="Arial" panose="020B0604020202020204" pitchFamily="34" charset="0"/>
              </a:rPr>
            </a:b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F4215EE-3405-421C-94EC-460D446D21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3200" dirty="0"/>
              <a:t>在舞台上能透過表情、眼神、聲音、動作來讓觀眾感受到當下表演者的情緒，使觀眾融入當下的氛圍。</a:t>
            </a:r>
            <a:endParaRPr lang="en-US" altLang="zh-TW" sz="3200" dirty="0"/>
          </a:p>
          <a:p>
            <a:r>
              <a:rPr lang="en-US" altLang="zh-TW" sz="3200" dirty="0"/>
              <a:t>Show your expression, wink, voice and action on the stage to make audiences blend into your mood.</a:t>
            </a:r>
          </a:p>
          <a:p>
            <a:pPr marL="0" indent="0">
              <a:buNone/>
            </a:pPr>
            <a:endParaRPr lang="en-US" altLang="zh-TW" sz="3200" dirty="0"/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30207E3B-7624-41EF-9E0E-CB39F7095F94}"/>
              </a:ext>
            </a:extLst>
          </p:cNvPr>
          <p:cNvSpPr txBox="1"/>
          <p:nvPr/>
        </p:nvSpPr>
        <p:spPr>
          <a:xfrm>
            <a:off x="1950128" y="5397921"/>
            <a:ext cx="82917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3200" dirty="0"/>
              <a:t>讓我們來看看有那些常見的情緒吧</a:t>
            </a:r>
            <a:r>
              <a:rPr lang="en-US" altLang="zh-TW" sz="3200" dirty="0"/>
              <a:t>!</a:t>
            </a:r>
          </a:p>
          <a:p>
            <a:pPr algn="ctr"/>
            <a:r>
              <a:rPr lang="en-US" altLang="zh-TW" sz="3200" dirty="0"/>
              <a:t>Let's take a look at those common emotions</a:t>
            </a:r>
            <a:endParaRPr lang="zh-TW" altLang="en-US" sz="3200" dirty="0"/>
          </a:p>
        </p:txBody>
      </p:sp>
      <p:sp>
        <p:nvSpPr>
          <p:cNvPr id="6" name="箭號: 向下 5">
            <a:extLst>
              <a:ext uri="{FF2B5EF4-FFF2-40B4-BE49-F238E27FC236}">
                <a16:creationId xmlns:a16="http://schemas.microsoft.com/office/drawing/2014/main" id="{8F04631C-13D3-40B6-B345-AA80DB801400}"/>
              </a:ext>
            </a:extLst>
          </p:cNvPr>
          <p:cNvSpPr/>
          <p:nvPr/>
        </p:nvSpPr>
        <p:spPr>
          <a:xfrm>
            <a:off x="9886764" y="5487963"/>
            <a:ext cx="710214" cy="5948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68576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AB6BAD1-D873-4CA9-B4AF-CBED3E1A62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9600" dirty="0"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崩潰 </a:t>
            </a:r>
            <a:r>
              <a:rPr lang="en-US" altLang="zh-TW" sz="9600" dirty="0"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CRUMBLE</a:t>
            </a:r>
            <a:endParaRPr lang="zh-TW" altLang="en-US" sz="9600" dirty="0">
              <a:latin typeface="Yu Gothic UI Semibold" panose="020B0700000000000000" pitchFamily="34" charset="-128"/>
              <a:ea typeface="Yu Gothic UI Semibold" panose="020B0700000000000000" pitchFamily="34" charset="-128"/>
            </a:endParaRPr>
          </a:p>
        </p:txBody>
      </p:sp>
      <p:pic>
        <p:nvPicPr>
          <p:cNvPr id="5" name="內容版面配置區 4">
            <a:extLst>
              <a:ext uri="{FF2B5EF4-FFF2-40B4-BE49-F238E27FC236}">
                <a16:creationId xmlns:a16="http://schemas.microsoft.com/office/drawing/2014/main" id="{1B133FE3-E843-4EFA-97A1-4C02B9B5B0C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12869" y="2584704"/>
            <a:ext cx="4315765" cy="3732554"/>
          </a:xfrm>
        </p:spPr>
      </p:pic>
    </p:spTree>
    <p:extLst>
      <p:ext uri="{BB962C8B-B14F-4D97-AF65-F5344CB8AC3E}">
        <p14:creationId xmlns:p14="http://schemas.microsoft.com/office/powerpoint/2010/main" val="42901992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7DCCA2A-48EC-44FB-B5E8-32278ACEAE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9600" dirty="0"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開心 </a:t>
            </a:r>
            <a:r>
              <a:rPr lang="en-US" altLang="zh-TW" sz="9600" dirty="0"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HAPPY</a:t>
            </a:r>
            <a:endParaRPr lang="zh-TW" altLang="en-US" sz="9600" dirty="0">
              <a:latin typeface="Yu Gothic UI Semibold" panose="020B0700000000000000" pitchFamily="34" charset="-128"/>
              <a:ea typeface="Yu Gothic UI Semibold" panose="020B0700000000000000" pitchFamily="34" charset="-128"/>
            </a:endParaRPr>
          </a:p>
        </p:txBody>
      </p:sp>
      <p:pic>
        <p:nvPicPr>
          <p:cNvPr id="9" name="內容版面配置區 8">
            <a:extLst>
              <a:ext uri="{FF2B5EF4-FFF2-40B4-BE49-F238E27FC236}">
                <a16:creationId xmlns:a16="http://schemas.microsoft.com/office/drawing/2014/main" id="{7F214399-1EB0-4677-A293-709751DFA32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32200" y="2537055"/>
            <a:ext cx="4680000" cy="4047567"/>
          </a:xfrm>
        </p:spPr>
      </p:pic>
    </p:spTree>
    <p:extLst>
      <p:ext uri="{BB962C8B-B14F-4D97-AF65-F5344CB8AC3E}">
        <p14:creationId xmlns:p14="http://schemas.microsoft.com/office/powerpoint/2010/main" val="11674711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4B61E55-B5F6-4BF3-8037-8BACA93EBC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9600" dirty="0"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討厭 </a:t>
            </a:r>
            <a:r>
              <a:rPr lang="en-US" altLang="zh-TW" sz="9600" dirty="0"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HATE</a:t>
            </a:r>
            <a:endParaRPr lang="zh-TW" altLang="en-US" sz="9600" dirty="0">
              <a:latin typeface="Yu Gothic UI Semibold" panose="020B0700000000000000" pitchFamily="34" charset="-128"/>
              <a:ea typeface="Yu Gothic UI Semibold" panose="020B0700000000000000" pitchFamily="34" charset="-128"/>
            </a:endParaRPr>
          </a:p>
        </p:txBody>
      </p:sp>
      <p:pic>
        <p:nvPicPr>
          <p:cNvPr id="5" name="內容版面配置區 4">
            <a:extLst>
              <a:ext uri="{FF2B5EF4-FFF2-40B4-BE49-F238E27FC236}">
                <a16:creationId xmlns:a16="http://schemas.microsoft.com/office/drawing/2014/main" id="{3C3DE5D9-DF0F-4E8A-BF58-B17605B7AC4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44840" y="2771480"/>
            <a:ext cx="4108799" cy="3553556"/>
          </a:xfrm>
        </p:spPr>
      </p:pic>
    </p:spTree>
    <p:extLst>
      <p:ext uri="{BB962C8B-B14F-4D97-AF65-F5344CB8AC3E}">
        <p14:creationId xmlns:p14="http://schemas.microsoft.com/office/powerpoint/2010/main" val="35990420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1EF6870-EF55-410F-8066-70A5C9EB8F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zh-TW" altLang="en-US" sz="9600" dirty="0"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不耐煩 </a:t>
            </a:r>
            <a:r>
              <a:rPr lang="en-US" altLang="zh-TW" sz="9600" dirty="0"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IMPATIENT</a:t>
            </a:r>
            <a:endParaRPr lang="zh-TW" altLang="en-US" sz="9600" dirty="0">
              <a:latin typeface="Yu Gothic UI Semibold" panose="020B0700000000000000" pitchFamily="34" charset="-128"/>
              <a:ea typeface="Yu Gothic UI Semibold" panose="020B0700000000000000" pitchFamily="34" charset="-128"/>
            </a:endParaRPr>
          </a:p>
        </p:txBody>
      </p:sp>
      <p:pic>
        <p:nvPicPr>
          <p:cNvPr id="5" name="內容版面配置區 4">
            <a:extLst>
              <a:ext uri="{FF2B5EF4-FFF2-40B4-BE49-F238E27FC236}">
                <a16:creationId xmlns:a16="http://schemas.microsoft.com/office/drawing/2014/main" id="{05691BBE-BAB9-4EBA-BE41-4223EA991F5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185160" y="2561310"/>
            <a:ext cx="3794594" cy="4047567"/>
          </a:xfrm>
        </p:spPr>
      </p:pic>
    </p:spTree>
    <p:extLst>
      <p:ext uri="{BB962C8B-B14F-4D97-AF65-F5344CB8AC3E}">
        <p14:creationId xmlns:p14="http://schemas.microsoft.com/office/powerpoint/2010/main" val="19647972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8862890-07B8-4B02-AB32-02BF9DBE44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9600" dirty="0"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生氣 </a:t>
            </a:r>
            <a:r>
              <a:rPr lang="en-US" altLang="zh-TW" sz="9600" dirty="0"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ANGRY</a:t>
            </a:r>
            <a:endParaRPr lang="zh-TW" altLang="en-US" sz="9600" dirty="0">
              <a:latin typeface="Yu Gothic UI Semibold" panose="020B0700000000000000" pitchFamily="34" charset="-128"/>
              <a:ea typeface="Yu Gothic UI Semibold" panose="020B0700000000000000" pitchFamily="34" charset="-128"/>
            </a:endParaRPr>
          </a:p>
        </p:txBody>
      </p:sp>
      <p:pic>
        <p:nvPicPr>
          <p:cNvPr id="5" name="內容版面配置區 4">
            <a:extLst>
              <a:ext uri="{FF2B5EF4-FFF2-40B4-BE49-F238E27FC236}">
                <a16:creationId xmlns:a16="http://schemas.microsoft.com/office/drawing/2014/main" id="{75B50945-57DA-4B3C-8934-562D8824140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99927" y="2658807"/>
            <a:ext cx="4680000" cy="3668108"/>
          </a:xfrm>
        </p:spPr>
      </p:pic>
    </p:spTree>
    <p:extLst>
      <p:ext uri="{BB962C8B-B14F-4D97-AF65-F5344CB8AC3E}">
        <p14:creationId xmlns:p14="http://schemas.microsoft.com/office/powerpoint/2010/main" val="6674083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AF70D85-7129-449A-8E69-D5204726A9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9600" dirty="0"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傷心 </a:t>
            </a:r>
            <a:r>
              <a:rPr lang="en-US" altLang="zh-TW" sz="9600" dirty="0"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SAD</a:t>
            </a:r>
            <a:endParaRPr lang="zh-TW" altLang="en-US" sz="9600" dirty="0">
              <a:latin typeface="Yu Gothic UI Semibold" panose="020B0700000000000000" pitchFamily="34" charset="-128"/>
              <a:ea typeface="Yu Gothic UI Semibold" panose="020B0700000000000000" pitchFamily="34" charset="-128"/>
            </a:endParaRPr>
          </a:p>
        </p:txBody>
      </p:sp>
      <p:pic>
        <p:nvPicPr>
          <p:cNvPr id="5" name="內容版面配置區 4">
            <a:extLst>
              <a:ext uri="{FF2B5EF4-FFF2-40B4-BE49-F238E27FC236}">
                <a16:creationId xmlns:a16="http://schemas.microsoft.com/office/drawing/2014/main" id="{4F743C49-5B5D-4055-BFC9-51E3017D460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63248" y="2545236"/>
            <a:ext cx="4539729" cy="3912125"/>
          </a:xfrm>
        </p:spPr>
      </p:pic>
    </p:spTree>
    <p:extLst>
      <p:ext uri="{BB962C8B-B14F-4D97-AF65-F5344CB8AC3E}">
        <p14:creationId xmlns:p14="http://schemas.microsoft.com/office/powerpoint/2010/main" val="1128391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88E4438-8BB4-43DE-8392-1178BB35D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9600" dirty="0"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害羞 </a:t>
            </a:r>
            <a:r>
              <a:rPr lang="en-US" altLang="zh-TW" sz="9600" dirty="0"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SHY</a:t>
            </a:r>
            <a:endParaRPr lang="zh-TW" altLang="en-US" sz="9600" dirty="0">
              <a:latin typeface="Yu Gothic UI Semibold" panose="020B0700000000000000" pitchFamily="34" charset="-128"/>
              <a:ea typeface="Yu Gothic UI Semibold" panose="020B0700000000000000" pitchFamily="34" charset="-128"/>
            </a:endParaRPr>
          </a:p>
        </p:txBody>
      </p:sp>
      <p:pic>
        <p:nvPicPr>
          <p:cNvPr id="5" name="內容版面配置區 4">
            <a:extLst>
              <a:ext uri="{FF2B5EF4-FFF2-40B4-BE49-F238E27FC236}">
                <a16:creationId xmlns:a16="http://schemas.microsoft.com/office/drawing/2014/main" id="{E18DF132-108B-4669-AFC0-78A990AA52E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60887" y="2534412"/>
            <a:ext cx="4680000" cy="4047567"/>
          </a:xfrm>
        </p:spPr>
      </p:pic>
    </p:spTree>
    <p:extLst>
      <p:ext uri="{BB962C8B-B14F-4D97-AF65-F5344CB8AC3E}">
        <p14:creationId xmlns:p14="http://schemas.microsoft.com/office/powerpoint/2010/main" val="1939959355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TM10001105[[fn=裁剪]]</Template>
  <TotalTime>149</TotalTime>
  <Words>297</Words>
  <Application>Microsoft Office PowerPoint</Application>
  <PresentationFormat>寬螢幕</PresentationFormat>
  <Paragraphs>28</Paragraphs>
  <Slides>13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11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25" baseType="lpstr">
      <vt:lpstr>Franklin Gothic Book</vt:lpstr>
      <vt:lpstr>Arial Unicode MS</vt:lpstr>
      <vt:lpstr>新細明體</vt:lpstr>
      <vt:lpstr>Wingdings</vt:lpstr>
      <vt:lpstr>Arial</vt:lpstr>
      <vt:lpstr>Algerian</vt:lpstr>
      <vt:lpstr>YouYuan</vt:lpstr>
      <vt:lpstr>inherit</vt:lpstr>
      <vt:lpstr>微軟正黑體</vt:lpstr>
      <vt:lpstr>Yu Gothic UI Semibold</vt:lpstr>
      <vt:lpstr>標楷體</vt:lpstr>
      <vt:lpstr>Crop</vt:lpstr>
      <vt:lpstr>情緒表達 Expression of emotions </vt:lpstr>
      <vt:lpstr>情緒表達是什麼? What is the “expression of emotions”  </vt:lpstr>
      <vt:lpstr>崩潰 CRUMBLE</vt:lpstr>
      <vt:lpstr>開心 HAPPY</vt:lpstr>
      <vt:lpstr>討厭 HATE</vt:lpstr>
      <vt:lpstr>不耐煩 IMPATIENT</vt:lpstr>
      <vt:lpstr>生氣 ANGRY</vt:lpstr>
      <vt:lpstr>傷心 SAD</vt:lpstr>
      <vt:lpstr>害羞 SHY</vt:lpstr>
      <vt:lpstr>驚訝 SHOCKED</vt:lpstr>
      <vt:lpstr>懷疑 SKEPTICAL</vt:lpstr>
      <vt:lpstr>《遊戲時間》 Round one</vt:lpstr>
      <vt:lpstr>《遊戲時間》 Round two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情緒表達課</dc:title>
  <dc:creator>hsun chen</dc:creator>
  <cp:lastModifiedBy>友瀞 許</cp:lastModifiedBy>
  <cp:revision>17</cp:revision>
  <dcterms:created xsi:type="dcterms:W3CDTF">2017-10-14T15:52:52Z</dcterms:created>
  <dcterms:modified xsi:type="dcterms:W3CDTF">2018-06-06T15:24:51Z</dcterms:modified>
</cp:coreProperties>
</file>