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sldIdLst>
    <p:sldId r:id="rId5" id="256"/>
    <p:sldId r:id="rId6" id="257"/>
    <p:sldId r:id="rId7" id="258"/>
    <p:sldId r:id="rId8" id="259"/>
    <p:sldId r:id="rId9" id="260"/>
    <p:sldId r:id="rId10" id="261"/>
    <p:sldId r:id="rId11" id="262"/>
  </p:sldIdLst>
  <p:sldSz cx="9144000" cy="6858000" type="screen4x3"/>
  <p:notesSz xmlns:c="http://schemas.openxmlformats.org/drawingml/2006/chart" xmlns:pic="http://schemas.openxmlformats.org/drawingml/2006/picture" xmlns:dgm="http://schemas.openxmlformats.org/drawingml/2006/diagram" cx="6858000" cy="9144000"/>
  <p:defaultTextStyle xmlns:c="http://schemas.openxmlformats.org/drawingml/2006/chart" xmlns:pic="http://schemas.openxmlformats.org/drawingml/2006/picture" xmlns:dgm="http://schemas.openxmlformats.org/drawingml/2006/diagram">
    <a:defPPr>
      <a:defRPr lang="zh-TW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lastView="sldThumbnailView">
  <p:normalViewPr>
    <p:restoredLeft sz="15620"/>
    <p:restoredTop sz="94660"/>
  </p:normalViewPr>
  <p:slideViewPr>
    <p:cSldViewPr>
      <p:cViewPr varScale="1">
        <p:scale xmlns:c="http://schemas.openxmlformats.org/drawingml/2006/chart" xmlns:pic="http://schemas.openxmlformats.org/drawingml/2006/picture" xmlns:dgm="http://schemas.openxmlformats.org/drawingml/2006/diagram">
          <a:sx d="100" n="83"/>
          <a:sy d="100" n="83"/>
        </p:scale>
        <p:origin xmlns:c="http://schemas.openxmlformats.org/drawingml/2006/chart" xmlns:pic="http://schemas.openxmlformats.org/drawingml/2006/picture" xmlns:dgm="http://schemas.openxmlformats.org/drawingml/2006/diagram" x="-869" y="-58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pic="http://schemas.openxmlformats.org/drawingml/2006/picture" xmlns:dgm="http://schemas.openxmlformats.org/drawingml/2006/diagram">
        <a:sx d="100" n="100"/>
        <a:sy d="100" n="100"/>
      </p:scale>
      <p:origin xmlns:c="http://schemas.openxmlformats.org/drawingml/2006/chart" xmlns:pic="http://schemas.openxmlformats.org/drawingml/2006/picture" xmlns:dgm="http://schemas.openxmlformats.org/drawingml/2006/diagram" x="0" y="0"/>
    </p:cViewPr>
  </p:notesTextViewPr>
  <p:gridSpacing xmlns:c="http://schemas.openxmlformats.org/drawingml/2006/chart" xmlns:pic="http://schemas.openxmlformats.org/drawingml/2006/picture" xmlns:dgm="http://schemas.openxmlformats.org/drawingml/2006/diagram" cx="73736200" cy="737362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slides/slide1.xml" Type="http://schemas.openxmlformats.org/officeDocument/2006/relationships/slide"></Relationship><Relationship Id="rId6" Target="slides/slide2.xml" Type="http://schemas.openxmlformats.org/officeDocument/2006/relationships/slide"></Relationship><Relationship Id="rId7" Target="slides/slide3.xml" Type="http://schemas.openxmlformats.org/officeDocument/2006/relationships/slide"></Relationship><Relationship Id="rId8" Target="slides/slide4.xml" Type="http://schemas.openxmlformats.org/officeDocument/2006/relationships/slide"></Relationship><Relationship Id="rId9" Target="slides/slide5.xml" Type="http://schemas.openxmlformats.org/officeDocument/2006/relationships/slide"></Relationship><Relationship Id="rId10" Target="slides/slide6.xml" Type="http://schemas.openxmlformats.org/officeDocument/2006/relationships/slide"></Relationship><Relationship Id="rId11" Target="slides/slide7.xml" Type="http://schemas.openxmlformats.org/officeDocument/2006/relationships/slide"></Relationship><Relationship Id="rId12" Target="theme/theme1.xml" Type="http://schemas.openxmlformats.org/officeDocument/2006/relationships/theme"></Relationship></Relationship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標題投影片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2130425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副標題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3886200"/>
            <a:ext cx="6400800" cy="1752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altLang="en-US" lang="zh-TW" smtClean="0">
                <a:uFillTx/>
              </a:rPr>
              <a:t>按一下以編輯母片副標題樣式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日期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頁尾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投影片編號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標題及直排文字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直排文字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日期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頁尾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投影片編號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直排標題及文字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直排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orient="vert"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629400" y="274638"/>
            <a:ext cx="20574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直排文字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60198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日期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頁尾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投影片編號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標題及物件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內容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日期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頁尾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投影片編號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區段標題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4406900"/>
            <a:ext cx="7772400" cy="136207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文字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2906713"/>
            <a:ext cx="7772400" cy="150018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日期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頁尾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投影片編號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兩項物件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內容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內容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8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日期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頁尾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投影片編號版面配置區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比對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>
                <a:uFillTx/>
              </a:defRPr>
            </a:lvl1pPr>
          </a:lstStyle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文字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35113"/>
            <a:ext cx="4040188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內容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174875"/>
            <a:ext cx="4040188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文字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1535113"/>
            <a:ext cx="4041775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內容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2174875"/>
            <a:ext cx="4041775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日期版面配置區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頁尾版面配置區 7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投影片編號版面配置區 8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只有標題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日期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頁尾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投影片編號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空白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日期版面配置區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頁尾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投影片編號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含標題的內容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3050"/>
            <a:ext cx="3008313" cy="116205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內容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575050" y="273050"/>
            <a:ext cx="5111750" cy="585311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文字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435100"/>
            <a:ext cx="3008313" cy="46910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日期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頁尾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投影片編號版面配置區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含標題的圖片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4800600"/>
            <a:ext cx="5486400" cy="5667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圖片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612775"/>
            <a:ext cx="5486400" cy="4114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文字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5367338"/>
            <a:ext cx="5486400" cy="8048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日期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頁尾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投影片編號版面配置區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版面配置區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8229600" cy="11430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r>
              <a:rPr altLang="en-US" lang="zh-TW" smtClean="0">
                <a:uFillTx/>
              </a:rPr>
              <a:t>按一下以編輯母片標題樣式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文字版面配置區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altLang="en-US" lang="zh-TW" smtClean="0">
                <a:uFillTx/>
              </a:rPr>
              <a:t>按一下以編輯母片文字樣式</a:t>
            </a:r>
          </a:p>
          <a:p>
            <a:pPr lvl="1"/>
            <a:r>
              <a:rPr altLang="en-US" lang="zh-TW" smtClean="0">
                <a:uFillTx/>
              </a:rPr>
              <a:t>第二層</a:t>
            </a:r>
          </a:p>
          <a:p>
            <a:pPr lvl="2"/>
            <a:r>
              <a:rPr altLang="en-US" lang="zh-TW" smtClean="0">
                <a:uFillTx/>
              </a:rPr>
              <a:t>第三層</a:t>
            </a:r>
          </a:p>
          <a:p>
            <a:pPr lvl="3"/>
            <a:r>
              <a:rPr altLang="en-US" lang="zh-TW" smtClean="0">
                <a:uFillTx/>
              </a:rPr>
              <a:t>第四層</a:t>
            </a:r>
          </a:p>
          <a:p>
            <a:pPr lvl="4"/>
            <a:r>
              <a:rPr altLang="en-US" lang="zh-TW" smtClean="0">
                <a:uFillTx/>
              </a:rPr>
              <a:t>第五層</a:t>
            </a:r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日期版面配置區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5BBEAD13-0566-4C6C-97E7-55F17F24B09F}" type="datetimeFigureOut">
              <a:rPr altLang="en-US" lang="zh-TW" smtClean="0">
                <a:uFillTx/>
              </a:rPr>
              <a:pPr/>
              <a:t>2017/10/22</a:t>
            </a:fld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頁尾版面配置區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投影片編號版面配置區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3DA0BB7-265A-403C-9275-D587AB510EDC}" type="slidenum">
              <a:rPr altLang="en-US" lang="zh-TW" smtClean="0">
                <a:uFillTx/>
              </a:rPr>
              <a:pPr/>
              <a:t>‹#›</a:t>
            </a:fld>
            <a:endParaRPr altLang="en-US" lang="zh-TW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xStyles>
    <p:titleStyle xmlns:c="http://schemas.openxmlformats.org/drawingml/2006/chart" xmlns:pic="http://schemas.openxmlformats.org/drawingml/2006/picture" xmlns:dgm="http://schemas.openxmlformats.org/drawingml/2006/diagram"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pic="http://schemas.openxmlformats.org/drawingml/2006/picture" xmlns:dgm="http://schemas.openxmlformats.org/drawingml/2006/diagram"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pic="http://schemas.openxmlformats.org/drawingml/2006/picture" xmlns:dgm="http://schemas.openxmlformats.org/drawingml/2006/diagram">
      <a:defPPr>
        <a:defRPr lang="zh-TW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media/image1.jpeg" Type="http://schemas.openxmlformats.org/officeDocument/2006/relationships/image"></Relationship><Relationship Id="rId3" Target="../media/image2.jpeg" Type="http://schemas.openxmlformats.org/officeDocument/2006/relationships/image"></Relationship></Relationships>
</file>

<file path=ppt/slides/_rels/slide2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media/image1.jpeg" Type="http://schemas.openxmlformats.org/officeDocument/2006/relationships/image"></Relationship><Relationship Id="rId3" Target="../media/image3.png" Type="http://schemas.openxmlformats.org/officeDocument/2006/relationships/image"></Relationship></Relationships>
</file>

<file path=ppt/slides/_rels/slide3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media/image1.jpeg" Type="http://schemas.openxmlformats.org/officeDocument/2006/relationships/image"></Relationship><Relationship Id="rId3" Target="../media/image4.jpeg" Type="http://schemas.openxmlformats.org/officeDocument/2006/relationships/image"></Relationship><Relationship Id="rId4" Target="../media/image5.jpeg" Type="http://schemas.openxmlformats.org/officeDocument/2006/relationships/image"></Relationship></Relationships>
</file>

<file path=ppt/slides/_rels/slide4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media/image1.jpeg" Type="http://schemas.openxmlformats.org/officeDocument/2006/relationships/image"></Relationship></Relationships>
</file>

<file path=ppt/slides/_rels/slide5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media/image1.jpeg" Type="http://schemas.openxmlformats.org/officeDocument/2006/relationships/image"></Relationship><Relationship Id="rId3" Target="../media/image6.png" Type="http://schemas.openxmlformats.org/officeDocument/2006/relationships/image"></Relationship><Relationship Id="rId4" Target="../media/image7.png" Type="http://schemas.openxmlformats.org/officeDocument/2006/relationships/image"></Relationship><Relationship Id="rId5" Target="../media/image8.jpeg" Type="http://schemas.openxmlformats.org/officeDocument/2006/relationships/image"></Relationship><Relationship Id="rId6" Target="../media/image9.jpeg" Type="http://schemas.openxmlformats.org/officeDocument/2006/relationships/image"></Relationship></Relationships>
</file>

<file path=ppt/slides/_rels/slide6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media/image1.jpeg" Type="http://schemas.openxmlformats.org/officeDocument/2006/relationships/image"></Relationship><Relationship Id="rId3" Target="../media/image10.png" Type="http://schemas.openxmlformats.org/officeDocument/2006/relationships/image"></Relationship></Relationships>
</file>

<file path=ppt/slides/_rels/slide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1.png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dirty="0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副標題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20071239577277_2.jpg" id="4" name="圖片 3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5" name="矩形 4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71600" y="0"/>
            <a:ext cx="72728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xTrDLrVS.jpg" id="9" name="圖片 8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2483768" y="620688"/>
            <a:ext cx="4077072" cy="4077072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10" name="文字方塊 9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843808" y="4581128"/>
            <a:ext cx="2592288" cy="1446550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dirty="0" lang="zh-TW" smtClean="0" sz="8800">
                <a:uFillTx/>
                <a:latin charset="-120" pitchFamily="34" typeface="微軟正黑體 Light"/>
                <a:ea charset="-120" pitchFamily="34" typeface="微軟正黑體 Light"/>
              </a:rPr>
              <a:t>廣播</a:t>
            </a:r>
            <a:endParaRPr altLang="en-US" dirty="0" lang="zh-TW" sz="88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1" name="文字方塊 10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128592" y="4568687"/>
            <a:ext cx="1379716" cy="1470991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dirty="0" lang="zh-TW" smtClean="0" sz="8800">
                <a:solidFill>
                  <a:srgbClr val="FF0000"/>
                </a:solidFill>
                <a:uFillTx/>
                <a:latin charset="-120" pitchFamily="34" typeface="微軟正黑體 Light"/>
                <a:ea charset="-120" pitchFamily="34" typeface="微軟正黑體 Light"/>
              </a:rPr>
              <a:t>劇</a:t>
            </a:r>
            <a:endParaRPr altLang="en-US" dirty="0" lang="zh-TW" sz="8800">
              <a:solidFill>
                <a:srgbClr val="FF0000"/>
              </a:solidFill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cxnSp>
        <p:nvCxnSpPr>
          <p:cNvPr xmlns:c="http://schemas.openxmlformats.org/drawingml/2006/chart" xmlns:pic="http://schemas.openxmlformats.org/drawingml/2006/picture" xmlns:dgm="http://schemas.openxmlformats.org/drawingml/2006/diagram" id="13" name="直線接點 12"/>
          <p:cNvCxnSpPr xmlns:c="http://schemas.openxmlformats.org/drawingml/2006/chart" xmlns:pic="http://schemas.openxmlformats.org/drawingml/2006/picture" xmlns:dgm="http://schemas.openxmlformats.org/drawingml/2006/diagram"/>
          <p:nvPr/>
        </p:nvCxnSpPr>
        <p:spPr xmlns:c="http://schemas.openxmlformats.org/drawingml/2006/chart" xmlns:pic="http://schemas.openxmlformats.org/drawingml/2006/picture" xmlns:dgm="http://schemas.openxmlformats.org/drawingml/2006/diagram">
          <a:xfrm>
            <a:off x="2771800" y="5949280"/>
            <a:ext cx="38164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849218" y="5999921"/>
            <a:ext cx="3657599" cy="855668"/>
          </a:xfrm>
          <a:prstGeom prst="rect"/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p>
            <a:pPr algn="ctr"/>
            <a:r>
              <a:rPr b="1" sz="3200">
                <a:uFillTx/>
                <a:latin charset="0" typeface="Verdana"/>
              </a:rPr>
              <a:t>R</a:t>
            </a:r>
            <a:r>
              <a:rPr b="1" sz="3200">
                <a:uFillTx/>
                <a:latin charset="0" typeface="Verdana"/>
              </a:rPr>
              <a:t>a</a:t>
            </a:r>
            <a:r>
              <a:rPr b="1" sz="3200">
                <a:uFillTx/>
                <a:latin charset="0" typeface="Verdana"/>
              </a:rPr>
              <a:t>d</a:t>
            </a:r>
            <a:r>
              <a:rPr b="1" sz="3200">
                <a:uFillTx/>
                <a:latin charset="0" typeface="Verdana"/>
              </a:rPr>
              <a:t>i</a:t>
            </a:r>
            <a:r>
              <a:rPr b="1" sz="3200">
                <a:uFillTx/>
                <a:latin charset="0" typeface="Verdana"/>
              </a:rPr>
              <a:t>o</a:t>
            </a:r>
            <a:r>
              <a:rPr b="1" sz="3200">
                <a:uFillTx/>
                <a:latin charset="0" typeface="Verdana"/>
              </a:rPr>
              <a:t> </a:t>
            </a:r>
            <a:r>
              <a:rPr b="1" sz="3200">
                <a:uFillTx/>
                <a:latin charset="0" typeface="Verdana"/>
              </a:rPr>
              <a:t>D</a:t>
            </a:r>
            <a:r>
              <a:rPr b="1" sz="3200">
                <a:uFillTx/>
                <a:latin charset="0" typeface="Verdana"/>
              </a:rPr>
              <a:t>r</a:t>
            </a:r>
            <a:r>
              <a:rPr b="1" sz="3200">
                <a:uFillTx/>
                <a:latin charset="0" typeface="Verdana"/>
              </a:rPr>
              <a:t>a</a:t>
            </a:r>
            <a:r>
              <a:rPr b="1" sz="3200">
                <a:uFillTx/>
                <a:latin charset="0" typeface="Verdana"/>
              </a:rPr>
              <a:t>m</a:t>
            </a:r>
            <a:r>
              <a:rPr b="1" sz="3200">
                <a:uFillTx/>
                <a:latin charset="0" typeface="Verdana"/>
              </a:rPr>
              <a:t>a</a:t>
            </a:r>
            <a:r>
              <a:rPr b="1" sz="3200">
                <a:uFillTx/>
                <a:latin charset="0" typeface="Verdana"/>
              </a:rPr>
              <a:t/>
            </a:r>
            <a:endParaRPr b="1" sz="3200">
              <a:uFillTx/>
              <a:latin charset="0" typeface="Verdana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dirty="0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副標題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20071239577277_2.jpg" id="4" name="圖片 3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5" name="矩形 4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71600" y="0"/>
            <a:ext cx="72728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h800-gallery.png" id="6" name="圖片 5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2087880" y="1538064"/>
            <a:ext cx="4968240" cy="4267200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7" name="文字方塊 6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475656" y="692696"/>
            <a:ext cx="3456384" cy="1077218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b="1" dirty="0" lang="zh-TW" smtClean="0" sz="3200">
                <a:uFillTx/>
                <a:latin charset="-120" pitchFamily="34" typeface="Verdana"/>
                <a:ea charset="-120" pitchFamily="34" typeface="微軟正黑體 Light"/>
              </a:rPr>
              <a:t>閉上你的眼睛</a:t>
            </a:r>
            <a:endParaRPr altLang="en-US" b="1" dirty="0" lang="zh-TW" smtClean="0" sz="3200">
              <a:uFillTx/>
              <a:latin charset="-120" pitchFamily="34" typeface="Verdana"/>
              <a:ea charset="-120" pitchFamily="34" typeface="微軟正黑體 Light"/>
            </a:endParaRPr>
          </a:p>
          <a:p>
            <a:r>
              <a:rPr altLang="en-US" b="1" dirty="0" lang="zh-TW" smtClean="0" sz="3200">
                <a:uFillTx/>
                <a:latin charset="-120" pitchFamily="34" typeface="Verdana"/>
                <a:ea charset="-120" pitchFamily="34" typeface="微軟正黑體 Light"/>
              </a:rPr>
              <a:t>仔細聽</a:t>
            </a:r>
            <a:endParaRPr altLang="en-US" b="1" dirty="0" lang="zh-TW" smtClean="0" sz="3200">
              <a:uFillTx/>
              <a:latin charset="-120" pitchFamily="34" typeface="Verdana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439477" y="697469"/>
            <a:ext cx="3472070" cy="1088260"/>
          </a:xfrm>
          <a:prstGeom prst="rect"/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r>
              <a:rPr b="1" sz="2600">
                <a:uFillTx/>
                <a:latin charset="0" typeface="Verdana"/>
              </a:rPr>
              <a:t>C</a:t>
            </a:r>
            <a:r>
              <a:rPr b="1" sz="2600">
                <a:uFillTx/>
                <a:latin charset="0" typeface="Verdana"/>
              </a:rPr>
              <a:t>l</a:t>
            </a:r>
            <a:r>
              <a:rPr b="1" sz="2600">
                <a:uFillTx/>
                <a:latin charset="0" typeface="Verdana"/>
              </a:rPr>
              <a:t>o</a:t>
            </a:r>
            <a:r>
              <a:rPr b="1" sz="2600">
                <a:uFillTx/>
                <a:latin charset="0" typeface="Verdana"/>
              </a:rPr>
              <a:t>s</a:t>
            </a:r>
            <a:r>
              <a:rPr b="1" sz="2600">
                <a:uFillTx/>
                <a:latin charset="0" typeface="Verdana"/>
              </a:rPr>
              <a:t>e</a:t>
            </a:r>
            <a:r>
              <a:rPr b="1" sz="2600">
                <a:uFillTx/>
                <a:latin charset="0" typeface="Verdana"/>
              </a:rPr>
              <a:t> </a:t>
            </a:r>
            <a:r>
              <a:rPr b="1" sz="2600">
                <a:uFillTx/>
                <a:latin charset="0" typeface="Verdana"/>
              </a:rPr>
              <a:t>y</a:t>
            </a:r>
            <a:r>
              <a:rPr b="1" sz="2600">
                <a:uFillTx/>
                <a:latin charset="0" typeface="Verdana"/>
              </a:rPr>
              <a:t>o</a:t>
            </a:r>
            <a:r>
              <a:rPr b="1" sz="2600">
                <a:uFillTx/>
                <a:latin charset="0" typeface="Verdana"/>
              </a:rPr>
              <a:t>u</a:t>
            </a:r>
            <a:r>
              <a:rPr b="1" sz="2600">
                <a:uFillTx/>
                <a:latin charset="0" typeface="Verdana"/>
              </a:rPr>
              <a:t>r</a:t>
            </a:r>
            <a:r>
              <a:rPr b="1" sz="2600">
                <a:uFillTx/>
                <a:latin charset="0" typeface="Verdana"/>
              </a:rPr>
              <a:t> </a:t>
            </a:r>
            <a:r>
              <a:rPr b="1" sz="2600">
                <a:uFillTx/>
                <a:latin charset="0" typeface="Verdana"/>
              </a:rPr>
              <a:t>e</a:t>
            </a:r>
            <a:r>
              <a:rPr b="1" sz="2600">
                <a:uFillTx/>
                <a:latin charset="0" typeface="Verdana"/>
              </a:rPr>
              <a:t>y</a:t>
            </a:r>
            <a:r>
              <a:rPr b="1" sz="2600">
                <a:uFillTx/>
                <a:latin charset="0" typeface="Verdana"/>
              </a:rPr>
              <a:t>e</a:t>
            </a:r>
            <a:r>
              <a:rPr b="1" sz="2600">
                <a:uFillTx/>
                <a:latin charset="0" typeface="Verdana"/>
              </a:rPr>
              <a:t>s</a:t>
            </a:r>
            <a:r>
              <a:rPr b="1" sz="2600">
                <a:uFillTx/>
                <a:latin charset="0" typeface="Verdana"/>
              </a:rPr>
              <a:t>,</a:t>
            </a:r>
            <a:endParaRPr b="1" sz="2600">
              <a:uFillTx/>
              <a:latin charset="0" typeface="Verdana"/>
            </a:endParaRPr>
          </a:p>
          <a:p>
            <a:r>
              <a:rPr b="1" sz="2600">
                <a:uFillTx/>
                <a:latin charset="0" typeface="Verdana"/>
              </a:rPr>
              <a:t>L</a:t>
            </a:r>
            <a:r>
              <a:rPr b="1" sz="2600">
                <a:uFillTx/>
                <a:latin charset="0" typeface="Verdana"/>
              </a:rPr>
              <a:t>i</a:t>
            </a:r>
            <a:r>
              <a:rPr b="1" sz="2600">
                <a:uFillTx/>
                <a:latin charset="0" typeface="Verdana"/>
              </a:rPr>
              <a:t>s</a:t>
            </a:r>
            <a:r>
              <a:rPr b="1" sz="2600">
                <a:uFillTx/>
                <a:latin charset="0" typeface="Verdana"/>
              </a:rPr>
              <a:t>t</a:t>
            </a:r>
            <a:r>
              <a:rPr b="1" sz="2600">
                <a:uFillTx/>
                <a:latin charset="0" typeface="Verdana"/>
              </a:rPr>
              <a:t>e</a:t>
            </a:r>
            <a:r>
              <a:rPr b="1" sz="2600">
                <a:uFillTx/>
                <a:latin charset="0" typeface="Verdana"/>
              </a:rPr>
              <a:t>n</a:t>
            </a:r>
            <a:r>
              <a:rPr b="1" sz="2600">
                <a:uFillTx/>
                <a:latin charset="0" typeface="Verdana"/>
              </a:rPr>
              <a:t> </a:t>
            </a:r>
            <a:r>
              <a:rPr b="1" sz="2600">
                <a:uFillTx/>
                <a:latin charset="0" typeface="Verdana"/>
              </a:rPr>
              <a:t>carefully</a:t>
            </a:r>
            <a:r>
              <a:rPr b="1" sz="2600">
                <a:uFillTx/>
                <a:latin charset="0" typeface="Verdana"/>
              </a:rPr>
              <a:t> </a:t>
            </a:r>
            <a:r>
              <a:rPr b="1" sz="2600">
                <a:uFillTx/>
                <a:latin charset="0" typeface="Verdana"/>
              </a:rPr>
              <a:t/>
            </a:r>
            <a:r>
              <a:rPr b="1" sz="2600">
                <a:uFillTx/>
                <a:latin charset="0" typeface="Verdana"/>
              </a:rPr>
              <a:t/>
            </a:r>
            <a:endParaRPr b="1" sz="2600">
              <a:uFillTx/>
              <a:latin charset="0" typeface="Verdana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dirty="0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副標題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20071239577277_2.jpg" id="4" name="圖片 3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5" name="矩形 4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71600" y="0"/>
            <a:ext cx="72728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文字方塊 5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475656" y="611977"/>
            <a:ext cx="3096344" cy="646331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b="1" dirty="0" lang="zh-TW" smtClean="0" sz="3600">
                <a:uFillTx/>
                <a:latin charset="-120" pitchFamily="34" typeface="微軟正黑體 Light"/>
                <a:ea charset="-120" pitchFamily="34" typeface="微軟正黑體 Light"/>
              </a:rPr>
              <a:t>你聽到了什麼</a:t>
            </a:r>
            <a:endParaRPr altLang="en-US" b="1" dirty="0" lang="zh-TW" smtClean="0" sz="36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文字方塊 6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475656" y="1270501"/>
            <a:ext cx="6264696" cy="646331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b="1" dirty="0" lang="zh-TW" smtClean="0" sz="3600">
                <a:uFillTx/>
                <a:latin charset="-120" pitchFamily="34" typeface="微軟正黑體 Light"/>
                <a:ea charset="-120" pitchFamily="34" typeface="微軟正黑體 Light"/>
              </a:rPr>
              <a:t>腦海中想的是像這樣嗎</a:t>
            </a:r>
            <a:endParaRPr altLang="en-US" b="1" dirty="0" lang="zh-TW" smtClean="0" sz="36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thI8H7EGGF.jpg" id="8" name="圖片 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1619672" y="2276872"/>
            <a:ext cx="5123975" cy="3371476"/>
          </a:xfrm>
          <a:prstGeom prst="rect">
            <a:avLst/>
          </a:prstGeom>
        </p:spPr>
      </p:pic>
      <p:pic>
        <p:nvPicPr>
          <p:cNvPr xmlns:c="http://schemas.openxmlformats.org/drawingml/2006/chart" xmlns:pic="http://schemas.openxmlformats.org/drawingml/2006/picture" xmlns:dgm="http://schemas.openxmlformats.org/drawingml/2006/diagram" descr="thIAWREU8N.jpg" id="9" name="圖片 8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4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2508042" y="529682"/>
            <a:ext cx="5080751" cy="5904656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151481" y="6219907"/>
            <a:ext cx="4005073" cy="1097280"/>
          </a:xfrm>
          <a:prstGeom prst="rect"/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r>
              <a:rPr b="1" sz="2600">
                <a:uFillTx/>
                <a:latin charset="0" typeface="Verdana"/>
              </a:rPr>
              <a:t>W</a:t>
            </a:r>
            <a:r>
              <a:rPr b="1" sz="2600">
                <a:uFillTx/>
                <a:latin charset="0" typeface="Verdana"/>
              </a:rPr>
              <a:t>h</a:t>
            </a:r>
            <a:r>
              <a:rPr b="1" sz="2600">
                <a:uFillTx/>
                <a:latin charset="0" typeface="Verdana"/>
              </a:rPr>
              <a:t>a</a:t>
            </a:r>
            <a:r>
              <a:rPr b="1" sz="2600">
                <a:uFillTx/>
                <a:latin charset="0" typeface="Verdana"/>
              </a:rPr>
              <a:t>t</a:t>
            </a:r>
            <a:r>
              <a:rPr b="1" sz="2600">
                <a:uFillTx/>
                <a:latin charset="0" typeface="Verdana"/>
              </a:rPr>
              <a:t> </a:t>
            </a:r>
            <a:r>
              <a:rPr b="1" sz="2600">
                <a:uFillTx/>
                <a:latin charset="0" typeface="Verdana"/>
              </a:rPr>
              <a:t>d</a:t>
            </a:r>
            <a:r>
              <a:rPr b="1" sz="2600">
                <a:uFillTx/>
                <a:latin charset="0" typeface="Verdana"/>
              </a:rPr>
              <a:t>o</a:t>
            </a:r>
            <a:r>
              <a:rPr b="1" sz="2600">
                <a:uFillTx/>
                <a:latin charset="0" typeface="Verdana"/>
              </a:rPr>
              <a:t> </a:t>
            </a:r>
            <a:r>
              <a:rPr b="1" sz="2600">
                <a:uFillTx/>
                <a:latin charset="0" typeface="Verdana"/>
              </a:rPr>
              <a:t>y</a:t>
            </a:r>
            <a:r>
              <a:rPr b="1" sz="2600">
                <a:uFillTx/>
                <a:latin charset="0" typeface="Verdana"/>
              </a:rPr>
              <a:t>o</a:t>
            </a:r>
            <a:r>
              <a:rPr b="1" sz="2600">
                <a:uFillTx/>
                <a:latin charset="0" typeface="Verdana"/>
              </a:rPr>
              <a:t>u</a:t>
            </a:r>
            <a:r>
              <a:rPr b="1" sz="2600">
                <a:uFillTx/>
                <a:latin charset="0" typeface="Verdana"/>
              </a:rPr>
              <a:t> </a:t>
            </a:r>
            <a:r>
              <a:rPr b="1" sz="2600">
                <a:uFillTx/>
                <a:latin charset="0" typeface="Verdana"/>
              </a:rPr>
              <a:t>h</a:t>
            </a:r>
            <a:r>
              <a:rPr b="1" sz="2600">
                <a:uFillTx/>
                <a:latin charset="0" typeface="Verdana"/>
              </a:rPr>
              <a:t>e</a:t>
            </a:r>
            <a:r>
              <a:rPr b="1" sz="2600">
                <a:uFillTx/>
                <a:latin charset="0" typeface="Verdana"/>
              </a:rPr>
              <a:t>a</a:t>
            </a:r>
            <a:r>
              <a:rPr b="1" sz="2600">
                <a:uFillTx/>
                <a:latin charset="0" typeface="Verdana"/>
              </a:rPr>
              <a:t>r</a:t>
            </a:r>
            <a:r>
              <a:rPr b="1" sz="2600">
                <a:uFillTx/>
                <a:latin charset="0" typeface="Verdana"/>
              </a:rPr>
              <a:t>?</a:t>
            </a:r>
            <a:r>
              <a:rPr b="1" sz="2600">
                <a:uFillTx/>
                <a:latin charset="0" typeface="Verdana"/>
              </a:rPr>
              <a:t/>
            </a:r>
            <a:endParaRPr b="1" sz="2600">
              <a:uFillTx/>
              <a:latin charset="0" typeface="Verdana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11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1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14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5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16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7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18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9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2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dirty="0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副標題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20071239577277_2.jpg" id="4" name="圖片 3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5" name="矩形 4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71600" y="0"/>
            <a:ext cx="72728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文字方塊 5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619672" y="1124744"/>
            <a:ext cx="5184576" cy="1200329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dirty="0" lang="zh-TW" smtClean="0" sz="2400">
                <a:uFillTx/>
                <a:latin charset="-120" pitchFamily="34" typeface="微軟正黑體 Light"/>
                <a:ea charset="-120" pitchFamily="34" typeface="微軟正黑體 Light"/>
              </a:rPr>
              <a:t>其實不管你想的是哪一種都正確</a:t>
            </a:r>
            <a:endParaRPr altLang="zh-TW" dirty="0" lang="en-US" smtClean="0" sz="24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r>
              <a:rPr altLang="en-US" dirty="0" lang="zh-TW" smtClean="0" sz="2400">
                <a:uFillTx/>
                <a:latin charset="-120" pitchFamily="34" typeface="微軟正黑體 Light"/>
                <a:ea charset="-120" pitchFamily="34" typeface="微軟正黑體 Light"/>
              </a:rPr>
              <a:t>廣播劇特別的</a:t>
            </a:r>
            <a:r>
              <a:rPr altLang="en-US" dirty="0" lang="zh-TW" smtClean="0" sz="2400">
                <a:uFillTx/>
                <a:latin charset="-120" pitchFamily="34" typeface="微軟正黑體 Light"/>
                <a:ea charset="-120" pitchFamily="34" typeface="微軟正黑體 Light"/>
              </a:rPr>
              <a:t>地方就在於</a:t>
            </a:r>
            <a:endParaRPr altLang="zh-TW" dirty="0" lang="en-US" smtClean="0" sz="24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r>
              <a:rPr altLang="en-US" dirty="0" lang="zh-TW" smtClean="0" sz="2400">
                <a:uFillTx/>
                <a:latin charset="-120" pitchFamily="34" typeface="微軟正黑體 Light"/>
                <a:ea charset="-120" pitchFamily="34" typeface="微軟正黑體 Light"/>
              </a:rPr>
              <a:t>你能用聲音</a:t>
            </a:r>
            <a:endParaRPr altLang="zh-TW" dirty="0" lang="en-US" smtClean="0" sz="24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文字方塊 6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619672" y="2996952"/>
            <a:ext cx="5904656" cy="1569660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pPr algn="ctr"/>
            <a:r>
              <a:rPr altLang="en-US" dirty="0" lang="zh-TW" smtClean="0" sz="9600">
                <a:uFillTx/>
                <a:latin charset="-120" pitchFamily="34" typeface="微軟正黑體 Light"/>
                <a:ea charset="-120" pitchFamily="34" typeface="微軟正黑體 Light"/>
              </a:rPr>
              <a:t>去想像</a:t>
            </a:r>
            <a:endParaRPr altLang="en-US" dirty="0" lang="zh-TW" sz="96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304420" y="4751130"/>
            <a:ext cx="4480693" cy="962543"/>
          </a:xfrm>
          <a:prstGeom prst="rect"/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p>
            <a:pPr algn="ctr"/>
            <a:r>
              <a:rPr b="1" sz="3600">
                <a:uFillTx/>
                <a:latin charset="0" typeface="Verdana"/>
              </a:rPr>
              <a:t>J</a:t>
            </a:r>
            <a:r>
              <a:rPr b="1" sz="3600">
                <a:uFillTx/>
                <a:latin charset="0" typeface="Verdana"/>
              </a:rPr>
              <a:t>u</a:t>
            </a:r>
            <a:r>
              <a:rPr b="1" sz="3600">
                <a:uFillTx/>
                <a:latin charset="0" typeface="Verdana"/>
              </a:rPr>
              <a:t>s</a:t>
            </a:r>
            <a:r>
              <a:rPr b="1" sz="3600">
                <a:uFillTx/>
                <a:latin charset="0" typeface="Verdana"/>
              </a:rPr>
              <a:t>t</a:t>
            </a:r>
            <a:r>
              <a:rPr b="1" sz="3600">
                <a:uFillTx/>
                <a:latin charset="0" typeface="Verdana"/>
              </a:rPr>
              <a:t> </a:t>
            </a:r>
            <a:r>
              <a:rPr b="1" sz="3600">
                <a:uFillTx/>
                <a:latin charset="0" typeface="Verdana"/>
              </a:rPr>
              <a:t>I</a:t>
            </a:r>
            <a:r>
              <a:rPr b="1" sz="3600">
                <a:uFillTx/>
                <a:latin charset="0" typeface="Verdana"/>
              </a:rPr>
              <a:t>m</a:t>
            </a:r>
            <a:r>
              <a:rPr b="1" sz="3600">
                <a:uFillTx/>
                <a:latin charset="0" typeface="Verdana"/>
              </a:rPr>
              <a:t>a</a:t>
            </a:r>
            <a:r>
              <a:rPr b="1" sz="3600">
                <a:uFillTx/>
                <a:latin charset="0" typeface="Verdana"/>
              </a:rPr>
              <a:t>g</a:t>
            </a:r>
            <a:r>
              <a:rPr b="1" sz="3600">
                <a:uFillTx/>
                <a:latin charset="0" typeface="Verdana"/>
              </a:rPr>
              <a:t>i</a:t>
            </a:r>
            <a:r>
              <a:rPr b="1" sz="3600">
                <a:uFillTx/>
                <a:latin charset="0" typeface="Verdana"/>
              </a:rPr>
              <a:t>n</a:t>
            </a:r>
            <a:r>
              <a:rPr b="1" sz="3600">
                <a:uFillTx/>
                <a:latin charset="0" typeface="Verdana"/>
              </a:rPr>
              <a:t>e</a:t>
            </a:r>
            <a:endParaRPr b="1" sz="3600">
              <a:uFillTx/>
              <a:latin charset="0" typeface="Verdana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7"/>
    </p:bld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dirty="0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副標題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20071239577277_2.jpg" id="4" name="圖片 3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5" name="矩形 4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71600" y="0"/>
            <a:ext cx="72728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文字方塊 5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31640" y="890717"/>
            <a:ext cx="5976664" cy="954107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所以</a:t>
            </a:r>
            <a:endParaRPr altLang="zh-TW" dirty="0" lang="en-US" smtClean="0" sz="28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r>
              <a:rPr altLang="en-US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甚麼是廣播劇呢</a:t>
            </a:r>
            <a:endParaRPr altLang="en-US" dirty="0" lang="zh-TW" sz="28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18014.png" id="7" name="圖片 6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6084168" y="116632"/>
            <a:ext cx="1871861" cy="1880107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11" name="橢圓 10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71600" y="2780928"/>
            <a:ext cx="2310257" cy="237626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3" name="橢圓 12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383868" y="2780928"/>
            <a:ext cx="2310257" cy="237626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4" name="橢圓 13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796136" y="2780928"/>
            <a:ext cx="2310257" cy="237626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1100869_161650299172_2.png" id="17" name="圖片 16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6156176" y="3429000"/>
            <a:ext cx="1713285" cy="1164499"/>
          </a:xfrm>
          <a:prstGeom prst="rect">
            <a:avLst/>
          </a:prstGeom>
        </p:spPr>
      </p:pic>
      <p:pic>
        <p:nvPicPr>
          <p:cNvPr xmlns:c="http://schemas.openxmlformats.org/drawingml/2006/chart" xmlns:pic="http://schemas.openxmlformats.org/drawingml/2006/picture" xmlns:dgm="http://schemas.openxmlformats.org/drawingml/2006/diagram" descr="20070910005608858.jpg" id="18" name="圖片 1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1331640" y="3645024"/>
            <a:ext cx="1584176" cy="840046"/>
          </a:xfrm>
          <a:prstGeom prst="rect">
            <a:avLst/>
          </a:prstGeom>
        </p:spPr>
      </p:pic>
      <p:pic>
        <p:nvPicPr>
          <p:cNvPr xmlns:c="http://schemas.openxmlformats.org/drawingml/2006/chart" xmlns:pic="http://schemas.openxmlformats.org/drawingml/2006/picture" xmlns:dgm="http://schemas.openxmlformats.org/drawingml/2006/diagram" descr="gatag-00004489.jpg" id="19" name="圖片 18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4139952" y="3140968"/>
            <a:ext cx="936104" cy="1696585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0" name="加號 19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059832" y="3717032"/>
            <a:ext cx="576064" cy="576064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21" name="減號 20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580112" y="3789040"/>
            <a:ext cx="432048" cy="432048"/>
          </a:xfrm>
          <a:prstGeom prst="mathMin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22" name="文字方塊 21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547664" y="5301208"/>
            <a:ext cx="1800200" cy="584775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dirty="0" lang="zh-TW" smtClean="0" sz="3200">
                <a:uFillTx/>
                <a:latin charset="-120" pitchFamily="34" typeface="微軟正黑體 Light"/>
                <a:ea charset="-120" pitchFamily="34" typeface="微軟正黑體 Light"/>
              </a:rPr>
              <a:t>口語</a:t>
            </a:r>
            <a:endParaRPr altLang="en-US" dirty="0" lang="zh-TW" sz="32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25" name="文字方塊 24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959932" y="5301208"/>
            <a:ext cx="1800200" cy="584775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dirty="0" lang="zh-TW" smtClean="0" sz="3200">
                <a:uFillTx/>
                <a:latin charset="-120" pitchFamily="34" typeface="微軟正黑體 Light"/>
                <a:ea charset="-120" pitchFamily="34" typeface="微軟正黑體 Light"/>
              </a:rPr>
              <a:t>音效</a:t>
            </a:r>
            <a:endParaRPr altLang="en-US" dirty="0" lang="zh-TW" sz="32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26" name="文字方塊 25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444208" y="5301208"/>
            <a:ext cx="1800200" cy="584775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lang="zh-TW" smtClean="0" sz="3200">
                <a:uFillTx/>
                <a:latin charset="-120" pitchFamily="34" typeface="微軟正黑體 Light"/>
                <a:ea charset="-120" pitchFamily="34" typeface="微軟正黑體 Light"/>
              </a:rPr>
              <a:t>畫面</a:t>
            </a:r>
            <a:endParaRPr altLang="en-US" dirty="0" lang="zh-TW" sz="32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164734" y="5875350"/>
            <a:ext cx="2148309" cy="1224502"/>
          </a:xfrm>
          <a:prstGeom prst="rect"/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r>
              <a:rPr b="1" sz="2400">
                <a:uFillTx/>
                <a:latin charset="0" typeface="Verdana"/>
              </a:rPr>
              <a:t>L</a:t>
            </a:r>
            <a:r>
              <a:rPr b="1" sz="2400">
                <a:uFillTx/>
                <a:latin charset="0" typeface="Verdana"/>
              </a:rPr>
              <a:t>a</a:t>
            </a:r>
            <a:r>
              <a:rPr b="1" sz="2400">
                <a:uFillTx/>
                <a:latin charset="0" typeface="Verdana"/>
              </a:rPr>
              <a:t>n</a:t>
            </a:r>
            <a:r>
              <a:rPr b="1" sz="2400">
                <a:uFillTx/>
                <a:latin charset="0" typeface="Verdana"/>
              </a:rPr>
              <a:t>g</a:t>
            </a:r>
            <a:r>
              <a:rPr b="1" sz="2400">
                <a:uFillTx/>
                <a:latin charset="0" typeface="Verdana"/>
              </a:rPr>
              <a:t>u</a:t>
            </a:r>
            <a:r>
              <a:rPr b="1" sz="2400">
                <a:uFillTx/>
                <a:latin charset="0" typeface="Verdana"/>
              </a:rPr>
              <a:t>a</a:t>
            </a:r>
            <a:r>
              <a:rPr b="1" sz="2400">
                <a:uFillTx/>
                <a:latin charset="0" typeface="Verdana"/>
              </a:rPr>
              <a:t>g</a:t>
            </a:r>
            <a:r>
              <a:rPr b="1" sz="2400">
                <a:uFillTx/>
                <a:latin charset="0" typeface="Verdana"/>
              </a:rPr>
              <a:t>e</a:t>
            </a:r>
            <a:r>
              <a:rPr b="1" sz="2400">
                <a:uFillTx/>
                <a:latin charset="0" typeface="Verdana"/>
              </a:rPr>
              <a:t/>
            </a:r>
            <a:endParaRPr b="1" sz="2400">
              <a:uFillTx/>
              <a:latin charset="0" typeface="Verdana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960941" y="5888603"/>
            <a:ext cx="1339927" cy="1648570"/>
          </a:xfrm>
          <a:prstGeom prst="rect"/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r>
              <a:rPr b="1" sz="2400">
                <a:uFillTx/>
                <a:latin charset="0" typeface="Verdana"/>
              </a:rPr>
              <a:t>M</a:t>
            </a:r>
            <a:r>
              <a:rPr b="1" sz="2400">
                <a:uFillTx/>
                <a:latin charset="0" typeface="Verdana"/>
              </a:rPr>
              <a:t>u</a:t>
            </a:r>
            <a:r>
              <a:rPr b="1" sz="2400">
                <a:uFillTx/>
                <a:latin charset="0" typeface="Verdana"/>
              </a:rPr>
              <a:t>s</a:t>
            </a:r>
            <a:r>
              <a:rPr b="1" sz="2400">
                <a:uFillTx/>
                <a:latin charset="0" typeface="Verdana"/>
              </a:rPr>
              <a:t>i</a:t>
            </a:r>
            <a:r>
              <a:rPr b="1" sz="2400">
                <a:uFillTx/>
                <a:latin charset="0" typeface="Verdana"/>
              </a:rPr>
              <a:t>c</a:t>
            </a:r>
            <a:endParaRPr b="1" sz="2400">
              <a:uFillTx/>
              <a:latin charset="0" typeface="Verdana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412593" y="5862099"/>
            <a:ext cx="1856763" cy="999214"/>
          </a:xfrm>
          <a:prstGeom prst="rect"/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r>
              <a:rPr b="1" sz="2400">
                <a:uFillTx/>
                <a:latin charset="0" typeface="Verdana"/>
              </a:rPr>
              <a:t>I</a:t>
            </a:r>
            <a:r>
              <a:rPr b="1" sz="2400">
                <a:uFillTx/>
                <a:latin charset="0" typeface="Verdana"/>
              </a:rPr>
              <a:t>m</a:t>
            </a:r>
            <a:r>
              <a:rPr b="1" sz="2400">
                <a:uFillTx/>
                <a:latin charset="0" typeface="Verdana"/>
              </a:rPr>
              <a:t>a</a:t>
            </a:r>
            <a:r>
              <a:rPr b="1" sz="2400">
                <a:uFillTx/>
                <a:latin charset="0" typeface="Verdana"/>
              </a:rPr>
              <a:t>g</a:t>
            </a:r>
            <a:r>
              <a:rPr b="1" sz="2400">
                <a:uFillTx/>
                <a:latin charset="0" typeface="Verdana"/>
              </a:rPr>
              <a:t>e</a:t>
            </a:r>
            <a:endParaRPr b="1" sz="2400">
              <a:uFillTx/>
              <a:latin charset="0" typeface="Verdana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dirty="0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副標題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20071239577277_2.jpg" id="4" name="圖片 3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5" name="矩形 4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187624" y="0"/>
            <a:ext cx="72728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文字方塊 5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31640" y="601524"/>
            <a:ext cx="6854393" cy="888239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b="1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廣播劇製作方法</a:t>
            </a:r>
            <a:r>
              <a:rPr altLang="en-US" b="1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 </a:t>
            </a:r>
            <a:r>
              <a:rPr altLang="en-US" b="1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Preparation</a:t>
            </a:r>
            <a:r>
              <a:rPr altLang="en-US" b="1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endParaRPr altLang="en-US" b="1" dirty="0" lang="zh-TW" smtClean="0" sz="28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矩形 6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655676" y="1556792"/>
            <a:ext cx="244827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矩形 7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400092" y="4005064"/>
            <a:ext cx="244827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矩形 8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655676" y="4005064"/>
            <a:ext cx="244827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endParaRPr altLang="en-US" lang="zh-TW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0" name="矩形 9"/>
          <p:cNvSpPr xmlns:c="http://schemas.openxmlformats.org/drawingml/2006/chart" xmlns:pic="http://schemas.openxmlformats.org/drawingml/2006/picture" xmlns:dgm="http://schemas.openxmlformats.org/drawingml/2006/diagram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400092" y="1556792"/>
            <a:ext cx="244827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 xmlns:c="http://schemas.openxmlformats.org/drawingml/2006/chart" xmlns:pic="http://schemas.openxmlformats.org/drawingml/2006/picture" xmlns:dgm="http://schemas.openxmlformats.org/drawingml/2006/diagram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pic="http://schemas.openxmlformats.org/drawingml/2006/picture" xmlns:dgm="http://schemas.openxmlformats.org/drawingml/2006/diagram">
          <a:bodyPr anchor="ctr" rtlCol="0"/>
          <a:lstStyle/>
          <a:p>
            <a:pPr algn="ctr"/>
            <a:r>
              <a:rPr altLang="en-US" dirty="0" lang="zh-TW" smtClean="0" sz="2800">
                <a:solidFill>
                  <a:schemeClr val="tx1"/>
                </a:solidFill>
                <a:uFillTx/>
                <a:latin charset="-120" pitchFamily="34" typeface="微軟正黑體 Light"/>
                <a:ea charset="-120" pitchFamily="34" typeface="微軟正黑體 Light"/>
              </a:rPr>
              <a:t>錄音</a:t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微軟正黑體 Light"/>
                <a:ea charset="-120" pitchFamily="34" typeface="微軟正黑體 Light"/>
              </a:rPr>
              <a:t>(</a:t>
            </a:r>
            <a:r>
              <a:rPr altLang="en-US" dirty="0" lang="zh-TW" smtClean="0" sz="2800">
                <a:solidFill>
                  <a:schemeClr val="tx1"/>
                </a:solidFill>
                <a:uFillTx/>
                <a:latin charset="-120" pitchFamily="34" typeface="微軟正黑體 Light"/>
                <a:ea charset="-120" pitchFamily="34" typeface="微軟正黑體 Light"/>
              </a:rPr>
              <a:t>人聲</a:t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微軟正黑體 Light"/>
                <a:ea charset="-120" pitchFamily="34" typeface="微軟正黑體 Light"/>
              </a:rPr>
              <a:t>)</a:t>
            </a:r>
            <a:endParaRPr altLang="en-US" dirty="0" lang="zh-TW" sz="2800">
              <a:solidFill>
                <a:schemeClr val="tx1"/>
              </a:solidFill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pPr algn="ctr"/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Verdana"/>
                <a:ea charset="-120" pitchFamily="34" typeface="微軟正黑體 Light"/>
              </a:rPr>
              <a:t>R</a:t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Verdana"/>
                <a:ea charset="-120" pitchFamily="34" typeface="微軟正黑體 Light"/>
              </a:rPr>
              <a:t>e</a:t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Verdana"/>
                <a:ea charset="-120" pitchFamily="34" typeface="微軟正黑體 Light"/>
              </a:rPr>
              <a:t>c</a:t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Verdana"/>
                <a:ea charset="-120" pitchFamily="34" typeface="微軟正黑體 Light"/>
              </a:rPr>
              <a:t>o</a:t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Verdana"/>
                <a:ea charset="-120" pitchFamily="34" typeface="微軟正黑體 Light"/>
              </a:rPr>
              <a:t>r</a:t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Verdana"/>
                <a:ea charset="-120" pitchFamily="34" typeface="微軟正黑體 Light"/>
              </a:rPr>
              <a:t>d</a:t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Verdana"/>
                <a:ea charset="-120" pitchFamily="34" typeface="微軟正黑體 Light"/>
              </a:rPr>
              <a:t/>
            </a:r>
            <a:r>
              <a:rPr altLang="zh-TW" dirty="0" lang="en-US" smtClean="0" sz="2800">
                <a:solidFill>
                  <a:schemeClr val="tx1"/>
                </a:solidFill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endParaRPr altLang="zh-TW" dirty="0" lang="en-US" smtClean="0" sz="2800">
              <a:solidFill>
                <a:schemeClr val="tx1"/>
              </a:solidFill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3" name="文字方塊 12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610255" y="1626962"/>
            <a:ext cx="2450490" cy="1273155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anchor="t" rtlCol="0" wrap="square">
            <a:spAutoFit/>
          </a:bodyPr>
          <a:lstStyle/>
          <a:p>
            <a:pPr algn="ctr"/>
            <a:r>
              <a:rPr altLang="en-US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準備劇本</a:t>
            </a:r>
            <a:endParaRPr altLang="en-US" dirty="0" lang="zh-TW" sz="28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pPr algn="ctr"/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S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c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r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i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p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t</a:t>
            </a:r>
            <a:r>
              <a:rPr altLang="en-US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endParaRPr altLang="en-US" dirty="0" lang="zh-TW" smtClean="0" sz="28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201592415391533.png" id="14" name="圖片 13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3923928" y="1332895"/>
            <a:ext cx="1592049" cy="1592049"/>
          </a:xfrm>
          <a:prstGeom prst="rect">
            <a:avLst/>
          </a:prstGeom>
        </p:spPr>
      </p:pic>
      <p:pic>
        <p:nvPicPr>
          <p:cNvPr xmlns:c="http://schemas.openxmlformats.org/drawingml/2006/chart" xmlns:pic="http://schemas.openxmlformats.org/drawingml/2006/picture" xmlns:dgm="http://schemas.openxmlformats.org/drawingml/2006/diagram" descr="201592415391533.png" id="15" name="圖片 14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 rot="5400000">
            <a:off x="5868144" y="2636912"/>
            <a:ext cx="1512168" cy="1512168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16" name="文字方塊 15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400837" y="4121656"/>
            <a:ext cx="2626531" cy="1599167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加上音效</a:t>
            </a:r>
            <a:r>
              <a:rPr altLang="zh-TW" dirty="0" lang="en-US" smtClean="0" sz="2800">
                <a:uFillTx/>
                <a:latin charset="-120" pitchFamily="34" typeface="微軟正黑體 Light"/>
                <a:ea charset="-120" pitchFamily="34" typeface="微軟正黑體 Light"/>
              </a:rPr>
              <a:t>/</a:t>
            </a:r>
            <a:r>
              <a:rPr altLang="en-US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配樂</a:t>
            </a:r>
            <a:endParaRPr altLang="en-US" dirty="0" lang="zh-TW" sz="28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S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o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u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n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d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 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E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f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f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e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c</a:t>
            </a:r>
            <a:r>
              <a:rPr altLang="en-US" dirty="0" lang="zh-TW" smtClean="0" sz="2800">
                <a:uFillTx/>
                <a:latin charset="-120" pitchFamily="34" typeface="Verdana"/>
                <a:ea charset="-120" pitchFamily="34" typeface="微軟正黑體 Light"/>
              </a:rPr>
              <a:t>t</a:t>
            </a:r>
            <a:r>
              <a:rPr altLang="en-US" dirty="0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endParaRPr altLang="en-US" dirty="0" lang="zh-TW" smtClean="0" sz="28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7" name="文字方塊 16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645515" y="4063660"/>
            <a:ext cx="2415569" cy="1145912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pPr algn="ctr"/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剪輯</a:t>
            </a:r>
            <a:endParaRPr altLang="en-US" dirty="0" lang="zh-TW" sz="28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pPr algn="ctr"/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E</a:t>
            </a:r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d</a:t>
            </a:r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i</a:t>
            </a:r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>t</a:t>
            </a:r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endParaRPr altLang="en-US" lang="zh-TW" smtClean="0" sz="28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pPr algn="ctr"/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endParaRPr altLang="en-US" lang="zh-TW" smtClean="0" sz="28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pPr algn="ctr"/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endParaRPr altLang="en-US" lang="zh-TW" smtClean="0" sz="280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pPr algn="ctr"/>
            <a:r>
              <a:rPr altLang="en-US" lang="zh-TW" smtClean="0" sz="2800">
                <a:uFillTx/>
                <a:latin charset="-120" pitchFamily="34" typeface="微軟正黑體 Light"/>
                <a:ea charset="-120" pitchFamily="34" typeface="微軟正黑體 Light"/>
              </a:rPr>
              <a:t/>
            </a:r>
            <a:endParaRPr altLang="en-US" lang="zh-TW" smtClean="0" sz="280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201592415391533.png" id="18" name="圖片 1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 rot="10800000">
            <a:off x="3995936" y="3883859"/>
            <a:ext cx="1592049" cy="1592049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569463" y="2880360"/>
            <a:ext cx="4005073" cy="1097280"/>
          </a:xfrm>
          <a:prstGeom prst="rect"/>
        </p:spPr>
        <p:txBody xmlns:c="http://schemas.openxmlformats.org/drawingml/2006/chart" xmlns:pic="http://schemas.openxmlformats.org/drawingml/2006/picture" xmlns:dgm="http://schemas.openxmlformats.org/drawingml/2006/diagram">
          <a:bodyPr/>
          <a:p/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標題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altLang="en-US" lang="zh-TW"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descr="construction-frame.png" id="4" name="內容版面配置區 3"/>
          <p:cNvPicPr xmlns:c="http://schemas.openxmlformats.org/drawingml/2006/chart" xmlns:pic="http://schemas.openxmlformats.org/drawingml/2006/picture" xmlns:dgm="http://schemas.openxmlformats.org/drawingml/2006/diagram">
            <a:picLocks noChangeAspect="1" noGrp="1"/>
          </p:cNvPicPr>
          <p:nvPr>
            <p:ph idx="1"/>
          </p:nvPr>
        </p:nvPicPr>
        <p:blipFill xmlns:c="http://schemas.openxmlformats.org/drawingml/2006/chart" xmlns:pic="http://schemas.openxmlformats.org/drawingml/2006/picture" xmlns:dgm="http://schemas.openxmlformats.org/drawingml/2006/diagram">
          <a:blip r:embed="rId2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9612560" cy="6858000"/>
          </a:xfr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5" name="文字方塊 4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3568" y="692696"/>
            <a:ext cx="6008779" cy="584775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en-US" b="1" dirty="0" lang="zh-TW" smtClean="0" sz="3200" u="sng">
                <a:uFillTx/>
                <a:latin charset="-120" pitchFamily="34" typeface="微軟正黑體 Light"/>
                <a:ea charset="-120" pitchFamily="34" typeface="微軟正黑體 Light"/>
              </a:rPr>
              <a:t>注意事項</a:t>
            </a:r>
            <a:r>
              <a:rPr altLang="en-US" b="1" dirty="0" lang="zh-TW" smtClean="0" sz="3200" u="sng">
                <a:uFillTx/>
                <a:latin charset="-120" pitchFamily="34" typeface="微軟正黑體 Light"/>
                <a:ea charset="-120" pitchFamily="34" typeface="微軟正黑體 Light"/>
              </a:rPr>
              <a:t> 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N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o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t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i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f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i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c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a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t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i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o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n</a:t>
            </a:r>
            <a:r>
              <a:rPr altLang="en-US" b="1" dirty="0" lang="zh-TW" smtClean="0" sz="3200" u="sng">
                <a:uFillTx/>
                <a:latin charset="-120" pitchFamily="34" typeface="Verdana"/>
                <a:ea charset="-120" pitchFamily="34" typeface="微軟正黑體 Light"/>
              </a:rPr>
              <a:t>s</a:t>
            </a:r>
            <a:endParaRPr altLang="en-US" b="1" dirty="0" lang="zh-TW" smtClean="0" sz="3200" u="sng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文字方塊 5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3568" y="1790814"/>
            <a:ext cx="8460432" cy="2862322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1.</a:t>
            </a:r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廣播劇中不能有內心</a:t>
            </a:r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OS</a:t>
            </a:r>
          </a:p>
          <a:p>
            <a:endParaRPr altLang="zh-TW" dirty="0" lang="en-US" smtClean="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2.</a:t>
            </a:r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表達要帶有情緒，</a:t>
            </a:r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(</a:t>
            </a:r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因為沒有畫面、觀眾看不到你的表情</a:t>
            </a:r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)</a:t>
            </a:r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，</a:t>
            </a:r>
            <a:endParaRPr altLang="zh-TW" dirty="0" lang="en-US" smtClean="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 </a:t>
            </a:r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  聲音是唯一能傳達劇情的方式</a:t>
            </a:r>
            <a:endParaRPr altLang="zh-TW" dirty="0" lang="en-US" smtClean="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endParaRPr altLang="zh-TW" dirty="0" lang="en-US" smtClean="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3.</a:t>
            </a:r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講話要清楚、適當音量</a:t>
            </a:r>
            <a:endParaRPr altLang="zh-TW" dirty="0" lang="en-US" smtClean="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endParaRPr altLang="zh-TW" dirty="0" lang="en-US" smtClean="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4.</a:t>
            </a:r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準確地加上些配樂、音效</a:t>
            </a:r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(</a:t>
            </a:r>
            <a:r>
              <a:rPr altLang="en-US" dirty="0" lang="zh-TW" smtClean="0">
                <a:uFillTx/>
                <a:latin charset="-120" pitchFamily="34" typeface="微軟正黑體 Light"/>
                <a:ea charset="-120" pitchFamily="34" typeface="微軟正黑體 Light"/>
              </a:rPr>
              <a:t>如敲門聲、腳步聲等等</a:t>
            </a:r>
            <a:r>
              <a:rPr altLang="zh-TW" dirty="0" lang="en-US" smtClean="0">
                <a:uFillTx/>
                <a:latin charset="-120" pitchFamily="34" typeface="微軟正黑體 Light"/>
                <a:ea charset="-120" pitchFamily="34" typeface="微軟正黑體 Light"/>
              </a:rPr>
              <a:t>)</a:t>
            </a:r>
          </a:p>
          <a:p>
            <a:endParaRPr altLang="zh-TW" dirty="0" lang="en-US" smtClean="0">
              <a:uFillTx/>
              <a:latin charset="-120" pitchFamily="34" typeface="微軟正黑體 Light"/>
              <a:ea charset="-120" pitchFamily="34" typeface="微軟正黑體 Light"/>
            </a:endParaRPr>
          </a:p>
          <a:p>
            <a:endParaRPr altLang="zh-TW" dirty="0" lang="en-US" smtClean="0">
              <a:uFillTx/>
              <a:latin charset="-120" pitchFamily="34" typeface="微軟正黑體 Light"/>
              <a:ea charset="-120" pitchFamily="34" typeface="微軟正黑體 Light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如螢幕大小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蘇子晴</dc:creator>
  <cp:lastModifiedBy>Windows 使用者</cp:lastModifiedBy>
  <cp:revision>1</cp:revision>
  <dcterms:created xsi:type="dcterms:W3CDTF">2017-10-22T09:18:41Z</dcterms:created>
  <dcterms:modified xsi:type="dcterms:W3CDTF">2017-10-22T10:13:47Z</dcterms:modified>
</cp:coreProperties>
</file>